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0" r:id="rId4"/>
    <p:sldId id="271" r:id="rId5"/>
    <p:sldId id="273" r:id="rId6"/>
    <p:sldId id="270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skoluno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278266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Об организации приема детей в </a:t>
            </a:r>
            <a:br>
              <a:rPr lang="ru-RU" sz="3600" b="1" dirty="0" smtClean="0"/>
            </a:br>
            <a:r>
              <a:rPr lang="ru-RU" sz="3600" b="1" dirty="0" smtClean="0"/>
              <a:t>1-е </a:t>
            </a:r>
            <a:r>
              <a:rPr lang="ru-RU" sz="3600" b="1" dirty="0" smtClean="0"/>
              <a:t>классы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55650" y="1125538"/>
            <a:ext cx="8208963" cy="70802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Нормативные правовые документы</a:t>
            </a:r>
            <a:endParaRPr lang="ru-RU" sz="2400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467544" y="2276475"/>
            <a:ext cx="8497069" cy="4465638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       Приём граждан в 1-й класс общеобразовательных  учреждений регламентируется: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000" dirty="0" smtClean="0"/>
              <a:t> Федеральным законом от 29.12.2012 № 273-ФЗ «Об образовании в Российской Федерации»;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000" dirty="0" smtClean="0"/>
              <a:t>приказом Министерства просвещения Российской Федерации от 02.09.2020 № 458 «Об утверждении Порядка приёма граждан на обучение по образовательным программам начального общего, основного общего и среднего общего образования» (далее – Порядок приема);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000" dirty="0" smtClean="0"/>
              <a:t>локальными нормативными актами общеобразовательных учреждений.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2087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       </a:t>
            </a:r>
            <a:r>
              <a:rPr lang="ru-RU" sz="2000" dirty="0" smtClean="0"/>
              <a:t>В 1-й класс принимаются дети, достигшие возраста шести с половиной лет, но не позже достижения ими возраста восьми лет. </a:t>
            </a:r>
          </a:p>
          <a:p>
            <a:pPr>
              <a:buNone/>
            </a:pPr>
            <a:r>
              <a:rPr lang="ru-RU" sz="2000" dirty="0" smtClean="0"/>
              <a:t>             В соответствии с п.1 статьи 67 Закона об образовании по заявлению родителей (законных представителей) и при отсутствии противопоказаний по состоянию здоровья в первый класс может быть принят ребенок, не достигший возраста 6 лет 6 месяцев или старше 8 лет. </a:t>
            </a:r>
          </a:p>
          <a:p>
            <a:pPr marL="109728" indent="0" algn="just">
              <a:buClrTx/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8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Возраст поступления в 1-й класс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800" b="1" dirty="0"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2800" b="1" dirty="0">
                <a:latin typeface="Arial" pitchFamily="34" charset="0"/>
                <a:ea typeface="Calibri"/>
                <a:cs typeface="Arial" pitchFamily="34" charset="0"/>
              </a:rPr>
            </a:b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22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55650" y="1125538"/>
            <a:ext cx="8208963" cy="70802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Сроки подачи заявлений в 1-й класс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(п.17 Порядка приема)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2060848"/>
            <a:ext cx="3744416" cy="1368152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1 этап</a:t>
            </a:r>
          </a:p>
          <a:p>
            <a:pPr algn="ctr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С 1 апреля 202</a:t>
            </a:r>
            <a:r>
              <a:rPr lang="en-US" sz="1800" dirty="0" smtClean="0">
                <a:solidFill>
                  <a:srgbClr val="C00000"/>
                </a:solidFill>
              </a:rPr>
              <a:t>2 </a:t>
            </a:r>
            <a:r>
              <a:rPr lang="ru-RU" sz="1800" dirty="0" smtClean="0">
                <a:solidFill>
                  <a:srgbClr val="C00000"/>
                </a:solidFill>
              </a:rPr>
              <a:t>года по 30 июня 202</a:t>
            </a:r>
            <a:r>
              <a:rPr lang="en-US" sz="1800" dirty="0" smtClean="0">
                <a:solidFill>
                  <a:srgbClr val="C00000"/>
                </a:solidFill>
              </a:rPr>
              <a:t>2</a:t>
            </a:r>
            <a:r>
              <a:rPr lang="ru-RU" sz="1800" dirty="0" smtClean="0">
                <a:solidFill>
                  <a:srgbClr val="C00000"/>
                </a:solidFill>
              </a:rPr>
              <a:t> года</a:t>
            </a:r>
            <a:endParaRPr lang="ru-RU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4644008" y="2060848"/>
            <a:ext cx="3888432" cy="1368152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2 этап</a:t>
            </a:r>
          </a:p>
          <a:p>
            <a:pPr marL="365760" lvl="0" indent="-256032" algn="ctr">
              <a:spcBef>
                <a:spcPts val="300"/>
              </a:spcBef>
              <a:buClr>
                <a:schemeClr val="accent3"/>
              </a:buClr>
            </a:pPr>
            <a:r>
              <a:rPr lang="ru-RU" dirty="0" smtClean="0">
                <a:solidFill>
                  <a:srgbClr val="C00000"/>
                </a:solidFill>
              </a:rPr>
              <a:t>С 6 июля 202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ru-RU" dirty="0" smtClean="0">
                <a:solidFill>
                  <a:srgbClr val="C00000"/>
                </a:solidFill>
              </a:rPr>
              <a:t> года до момента заполнения свободных мест, но не позднее 5 сентября 202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ru-RU" dirty="0" smtClean="0">
                <a:solidFill>
                  <a:srgbClr val="C00000"/>
                </a:solidFill>
              </a:rPr>
              <a:t>года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Содержимое 5"/>
          <p:cNvSpPr txBox="1">
            <a:spLocks/>
          </p:cNvSpPr>
          <p:nvPr/>
        </p:nvSpPr>
        <p:spPr>
          <a:xfrm>
            <a:off x="251520" y="4221088"/>
            <a:ext cx="4464496" cy="2304256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 для детей, имеющих льготы для  зачисления на обучение в государственные образовательные организации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 для детей, проживающих на закрепленной территории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Содержимое 5"/>
          <p:cNvSpPr txBox="1">
            <a:spLocks/>
          </p:cNvSpPr>
          <p:nvPr/>
        </p:nvSpPr>
        <p:spPr>
          <a:xfrm>
            <a:off x="5148064" y="4221088"/>
            <a:ext cx="3600400" cy="1584176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 для детей, не проживающих на закрепленной территории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2051720" y="3429000"/>
            <a:ext cx="669277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372200" y="3429000"/>
            <a:ext cx="669277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7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             Приказ управления образования администрации Старооскольского городского округа «О закреплении территорий за общеобразовательными организациями городского округа» издается ежегодно на календарный год (п.6 ст. 9 Закона об образовании) и размещается на сайте управления образования  </a:t>
            </a:r>
            <a:r>
              <a:rPr lang="ru-RU" sz="1800" dirty="0" smtClean="0">
                <a:hlinkClick r:id="rId2"/>
              </a:rPr>
              <a:t>https://oskoluno.ru</a:t>
            </a:r>
            <a:r>
              <a:rPr lang="ru-RU" sz="1800" dirty="0" smtClean="0"/>
              <a:t> и сайтах общеобразовательных организаций. </a:t>
            </a:r>
          </a:p>
          <a:p>
            <a:pPr algn="just">
              <a:buNone/>
            </a:pPr>
            <a:r>
              <a:rPr lang="ru-RU" sz="1800" dirty="0" smtClean="0"/>
              <a:t>             На 202</a:t>
            </a:r>
            <a:r>
              <a:rPr lang="en-US" sz="1800" dirty="0" smtClean="0"/>
              <a:t>2</a:t>
            </a:r>
            <a:r>
              <a:rPr lang="ru-RU" sz="1800" dirty="0" smtClean="0"/>
              <a:t> год приказ издан </a:t>
            </a:r>
            <a:r>
              <a:rPr lang="en-US" sz="1800" dirty="0" smtClean="0"/>
              <a:t>22 </a:t>
            </a:r>
            <a:r>
              <a:rPr lang="ru-RU" sz="1800" dirty="0" smtClean="0"/>
              <a:t>февраля 2022 года  №222 (п.6 Порядка приема).</a:t>
            </a:r>
          </a:p>
          <a:p>
            <a:pPr marL="109728" indent="0" algn="just">
              <a:buClrTx/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8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Закрепленная территория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b="1" dirty="0"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2800" b="1" dirty="0">
                <a:latin typeface="Arial" pitchFamily="34" charset="0"/>
                <a:ea typeface="Calibri"/>
                <a:cs typeface="Arial" pitchFamily="34" charset="0"/>
              </a:rPr>
            </a:b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226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/>
              <a:t>Способы подачи заявлений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fontScale="77500" lnSpcReduction="20000"/>
          </a:bodyPr>
          <a:lstStyle/>
          <a:p>
            <a:pPr marL="624078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ru-RU" sz="2900" dirty="0" smtClean="0"/>
              <a:t>Лично в общеобразовательную организацию.</a:t>
            </a:r>
          </a:p>
          <a:p>
            <a:pPr marL="566928" indent="-45720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ru-RU" sz="2900" dirty="0" smtClean="0"/>
              <a:t>Через операторов почтовой связи общего пользования заказным письмом с уведомлением о вручении.</a:t>
            </a:r>
          </a:p>
          <a:p>
            <a:pPr marL="566928" indent="-45720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ru-RU" sz="2900" dirty="0" smtClean="0"/>
              <a:t>В электронной форме (</a:t>
            </a:r>
            <a:r>
              <a:rPr lang="ru-RU" sz="2900" dirty="0" err="1" smtClean="0"/>
              <a:t>скан-копии</a:t>
            </a:r>
            <a:r>
              <a:rPr lang="ru-RU" sz="2900" dirty="0" smtClean="0"/>
              <a:t>, фотоизображения) на адрес электронной почты школы.</a:t>
            </a:r>
          </a:p>
          <a:p>
            <a:pPr marL="566928" indent="-457200">
              <a:lnSpc>
                <a:spcPct val="120000"/>
              </a:lnSpc>
              <a:buClrTx/>
              <a:buNone/>
            </a:pPr>
            <a:r>
              <a:rPr lang="ru-RU" sz="2600" dirty="0" smtClean="0"/>
              <a:t>               </a:t>
            </a:r>
            <a:r>
              <a:rPr lang="ru-RU" sz="2600" i="1" dirty="0" smtClean="0"/>
              <a:t>Родителям (законным представителям), подавшим заявление о приеме ребенка в 1-й класс 2-м или 3-м способом, необходимо после получения уведомления от общеобразовательной организации о принятии на обработку заявления явиться в общеобразовательную организацию  для предоставления оригиналов документов.</a:t>
            </a:r>
          </a:p>
          <a:p>
            <a:pPr marL="566928" indent="-457200">
              <a:lnSpc>
                <a:spcPct val="150000"/>
              </a:lnSpc>
              <a:buClrTx/>
              <a:buNone/>
            </a:pPr>
            <a:endParaRPr lang="ru-RU" sz="2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503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208963" cy="70802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Документы, которые необходимо предъявить </a:t>
            </a:r>
            <a:br>
              <a:rPr lang="ru-RU" sz="2400" b="1" dirty="0" smtClean="0"/>
            </a:br>
            <a:r>
              <a:rPr lang="ru-RU" sz="2400" dirty="0" smtClean="0"/>
              <a:t>(п.26 Порядка приема)</a:t>
            </a:r>
            <a:endParaRPr lang="ru-RU" sz="2400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497069" cy="4824536"/>
          </a:xfrm>
        </p:spPr>
        <p:txBody>
          <a:bodyPr>
            <a:normAutofit fontScale="47500" lnSpcReduction="2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ru-RU" sz="3200" dirty="0" smtClean="0"/>
              <a:t> </a:t>
            </a:r>
            <a:r>
              <a:rPr lang="ru-RU" sz="3400" dirty="0" smtClean="0"/>
              <a:t>Копию документа, удостоверяющего личность родителя (законного представителя) ребенка (оригинал для сверки).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3400" dirty="0" smtClean="0"/>
              <a:t>Копию свидетельства о рождении ребенка или документа, подтверждающего родство заявителя (оригинал для сверки).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3400" dirty="0" smtClean="0"/>
              <a:t>Копию документа о регистрации ребенка по месту жительства или по месту пребывания на закрепленной территории (оригинал для сверки).</a:t>
            </a:r>
          </a:p>
          <a:p>
            <a:pPr>
              <a:buClrTx/>
              <a:buNone/>
            </a:pPr>
            <a:r>
              <a:rPr lang="ru-RU" sz="3400" dirty="0" smtClean="0"/>
              <a:t>          </a:t>
            </a:r>
          </a:p>
          <a:p>
            <a:pPr>
              <a:buClrTx/>
              <a:buNone/>
            </a:pPr>
            <a:r>
              <a:rPr lang="ru-RU" sz="3400" b="1" dirty="0" smtClean="0"/>
              <a:t>          Дополнительно (при наличии):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3400" dirty="0" smtClean="0"/>
              <a:t>копию документа, подтверждающего установление опеки или попечительства (при необходимости) (оригинал для сверки);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3400" dirty="0" smtClean="0"/>
              <a:t>документ, удостоверяющий право внеочередного или первоочередного приема на обучение (при наличии);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3400" dirty="0" smtClean="0"/>
              <a:t>копию заключения </a:t>
            </a:r>
            <a:r>
              <a:rPr lang="ru-RU" sz="3400" dirty="0" err="1" smtClean="0"/>
              <a:t>психолого-медико-педагогической</a:t>
            </a:r>
            <a:r>
              <a:rPr lang="ru-RU" sz="3400" dirty="0" smtClean="0"/>
              <a:t> комиссии (при наличии) (оригинал для сверки).</a:t>
            </a:r>
          </a:p>
          <a:p>
            <a:pPr>
              <a:buClrTx/>
              <a:buNone/>
            </a:pPr>
            <a:r>
              <a:rPr lang="ru-RU" sz="3400" dirty="0" smtClean="0"/>
              <a:t>           Родитель (законный представитель) ребенка, являющегося иностранным гражданином или лицом без гражданства, дополнительно предъявляет документ, подтверждающий родство заявителя (или законность представления прав ребенка), и документ, подтверждающий право ребенка на пребывание в Российской Федерации. Иностранные граждане и лица без гражданства все документы представляют на русском языке или вместе с заверенным в установленном порядке переводом на русский язык.</a:t>
            </a:r>
          </a:p>
          <a:p>
            <a:pPr>
              <a:buFont typeface="Wingdings" pitchFamily="2" charset="2"/>
              <a:buNone/>
            </a:pPr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102087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208963" cy="70802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Льготные категории граждан </a:t>
            </a:r>
            <a:br>
              <a:rPr lang="ru-RU" sz="2400" b="1" dirty="0" smtClean="0"/>
            </a:br>
            <a:r>
              <a:rPr lang="ru-RU" sz="2400" dirty="0" smtClean="0"/>
              <a:t>(п.п. 9, 10, 12 Порядка приёма)</a:t>
            </a:r>
            <a:endParaRPr lang="ru-RU" sz="2400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497069" cy="4896544"/>
          </a:xfrm>
        </p:spPr>
        <p:txBody>
          <a:bodyPr>
            <a:normAutofit fontScale="92500" lnSpcReduction="10000"/>
          </a:bodyPr>
          <a:lstStyle/>
          <a:p>
            <a:pPr>
              <a:buClrTx/>
              <a:buNone/>
            </a:pPr>
            <a:r>
              <a:rPr lang="ru-RU" sz="1600" b="1" u="sng" dirty="0" smtClean="0">
                <a:solidFill>
                  <a:srgbClr val="FF0000"/>
                </a:solidFill>
              </a:rPr>
              <a:t>П.9  Внеочередное право - для общеобразовательных организаций, имеющих интернат</a:t>
            </a:r>
            <a:r>
              <a:rPr lang="ru-RU" sz="1600" u="sng" dirty="0" smtClean="0"/>
              <a:t>: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600" dirty="0" smtClean="0"/>
              <a:t>Дети, указанные в пункте 5 статьи 44 Закона Российской Федерации от 17.01.1992 № 2202-1 «О прокуратуре Российской Федерации».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600" dirty="0" smtClean="0"/>
              <a:t>Дети, указанные в пункте 3 статьи 19 Закона Российской Федерации от 26.06.1992 № 3132-1 «О статусе судей в Российской Федерации».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600" dirty="0" smtClean="0"/>
              <a:t>Дети, указанные в части 25 статьи 35 Федерального закона от 28.12.2010 № 403-ФЗ «О Следственном комитете Российской Федерации».</a:t>
            </a:r>
          </a:p>
          <a:p>
            <a:pPr>
              <a:buClrTx/>
              <a:buNone/>
            </a:pPr>
            <a:r>
              <a:rPr lang="ru-RU" sz="1600" b="1" u="sng" dirty="0" smtClean="0">
                <a:solidFill>
                  <a:srgbClr val="FF0000"/>
                </a:solidFill>
              </a:rPr>
              <a:t>П.10 Первоочередное право - для общеобразовательных организаций: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600" dirty="0" smtClean="0"/>
              <a:t>Дети, указанные в абзаце втором части 6 статьи 19 Федерального закона от 27.05.1998 № 76-ФЗ «О статусе военнослужащих», по месту жительства их семей.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600" dirty="0" smtClean="0"/>
              <a:t>Дети, указанные в части 6 статьи 46 Федерального закона от 07.02.2011 № 3-ФЗ «О полиции», дети сотрудников органов внутренних дел, не являющихся сотрудниками полиции.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600" dirty="0" smtClean="0"/>
              <a:t>Дети,  указанные в части 14 статьи 3 Федерального закона от 30.12.2012 № 283-ФЗ «О социальных гарантиях сотрудникам некоторых федеральных органов исполнительной власти и внесении изменений в законодательные акты Российской Федерации».</a:t>
            </a:r>
          </a:p>
          <a:p>
            <a:pPr>
              <a:buClrTx/>
              <a:buNone/>
            </a:pPr>
            <a:r>
              <a:rPr lang="ru-RU" sz="1600" b="1" u="sng" dirty="0" smtClean="0">
                <a:solidFill>
                  <a:srgbClr val="FF0000"/>
                </a:solidFill>
              </a:rPr>
              <a:t>П.12  Преимущественное право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/>
              <a:t>приема на обучение по образовательным программам начального общего образования имеют дети, чьи братья и (или) сестры обучаются в общеобразовательной организации (при условии проживания их в одной семье и имеющие общее место жительства).</a:t>
            </a:r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102087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55576" y="620689"/>
            <a:ext cx="8208963" cy="64807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Действия общеобразовательной организации</a:t>
            </a:r>
            <a:endParaRPr lang="ru-RU" sz="2400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497069" cy="532859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1200" dirty="0" smtClean="0"/>
              <a:t>1. Размещение на сайте общеобразовательной организации: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1200" dirty="0" smtClean="0"/>
              <a:t>приказа Министерства просвещения Российской Федерации от 02.09.2020 № 458 «Об утверждении Порядка приёма граждан на обучение по образовательным программам начального общего, основного общего и среднего общего образования»;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1200" dirty="0" smtClean="0"/>
              <a:t>приказа управления образования администрации Старооскольского городского округа «О закреплении территорий за общеобразовательными организациями городского округа»;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1200" dirty="0" smtClean="0"/>
              <a:t>памятки для родителей об организации приема в 1-й класс общеобразовательной организации;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1200" dirty="0" smtClean="0"/>
              <a:t>образца заявления о приеме на обучение;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1200" dirty="0" smtClean="0"/>
              <a:t>информации о количестве мест в первых классах (не позднее 10 календарных дней с момента издания приказа о закреплении территорий);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1200" dirty="0" smtClean="0"/>
              <a:t>информации о количестве свободных мест в 1-х классах для приема детей, не проживающих на закрепленной территории (не позднее 5 июля 2022 года).</a:t>
            </a:r>
          </a:p>
          <a:p>
            <a:pPr lvl="0">
              <a:buNone/>
            </a:pPr>
            <a:r>
              <a:rPr lang="ru-RU" sz="1200" dirty="0" smtClean="0"/>
              <a:t>2. Издание распорядительного акта по организации и проведению приема детей в 1-й класс, в котором назначить лицо, ответственное за прием заявлений в 1-й класс, утвердить форму заявления, форму журнала приема заявлений, форму расписки, график приема заявлений. </a:t>
            </a:r>
          </a:p>
          <a:p>
            <a:pPr lvl="0">
              <a:buNone/>
            </a:pPr>
            <a:r>
              <a:rPr lang="ru-RU" sz="1200" dirty="0" smtClean="0"/>
              <a:t>3. Регистрация заявлений родителей (законных представителей) в журнале приема заявлений о приеме на обучение в общеобразовательную организацию (п.29 Порядка приема).</a:t>
            </a:r>
          </a:p>
          <a:p>
            <a:pPr lvl="0">
              <a:buNone/>
            </a:pPr>
            <a:r>
              <a:rPr lang="ru-RU" sz="1200" dirty="0" smtClean="0"/>
              <a:t>4. Родителям (законным представителям), подавшим заявление о приеме ребенка в 1-й класс 2-м или 3-м способом, необходимо отправить уведомление о принятии на обработку заявления и приглашение в общеобразовательную организацию для предоставления оригиналов документов.</a:t>
            </a:r>
          </a:p>
          <a:p>
            <a:pPr lvl="0">
              <a:buNone/>
            </a:pPr>
            <a:r>
              <a:rPr lang="ru-RU" sz="1200" dirty="0" smtClean="0"/>
              <a:t>5. Выдача родителям (законным представителям) документа, содержащего индивидуальный номер заявления и перечень  представленных при приеме документов (п. 29 Порядка приема).</a:t>
            </a:r>
          </a:p>
          <a:p>
            <a:pPr lvl="0">
              <a:buNone/>
            </a:pPr>
            <a:r>
              <a:rPr lang="ru-RU" sz="1200" dirty="0" smtClean="0"/>
              <a:t> 6. Зачисление ребенка в общеобразовательную организацию. Приказ о зачислении ребенка в 1-й класс издается в течение 3-х рабочих дней после завершения приема заявлений (п.17 Порядка приема). </a:t>
            </a:r>
          </a:p>
          <a:p>
            <a:pPr lvl="0">
              <a:buNone/>
            </a:pPr>
            <a:r>
              <a:rPr lang="ru-RU" sz="1200" dirty="0" smtClean="0"/>
              <a:t>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02087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1056</TotalTime>
  <Words>532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Об организации приема детей в  1-е классы</vt:lpstr>
      <vt:lpstr>Нормативные правовые документы</vt:lpstr>
      <vt:lpstr>Возраст поступления в 1-й класс  </vt:lpstr>
      <vt:lpstr>Сроки подачи заявлений в 1-й класс  (п.17 Порядка приема)</vt:lpstr>
      <vt:lpstr>Закрепленная территория   </vt:lpstr>
      <vt:lpstr>Способы подачи заявлений</vt:lpstr>
      <vt:lpstr>Документы, которые необходимо предъявить  (п.26 Порядка приема)</vt:lpstr>
      <vt:lpstr>Льготные категории граждан  (п.п. 9, 10, 12 Порядка приёма)</vt:lpstr>
      <vt:lpstr>Действия общеобразовательной организации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контроле за соблюдением лицензиатами лицензионных требований при осуществлении образовательной деятельности (о лицензионном контроле)</dc:title>
  <dc:creator>Пользователь</dc:creator>
  <cp:lastModifiedBy>Bagrova</cp:lastModifiedBy>
  <cp:revision>143</cp:revision>
  <dcterms:created xsi:type="dcterms:W3CDTF">2014-02-25T05:38:44Z</dcterms:created>
  <dcterms:modified xsi:type="dcterms:W3CDTF">2022-03-24T10:01:28Z</dcterms:modified>
</cp:coreProperties>
</file>